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6" r:id="rId3"/>
    <p:sldId id="267" r:id="rId4"/>
    <p:sldId id="258" r:id="rId5"/>
    <p:sldId id="268" r:id="rId6"/>
    <p:sldId id="259" r:id="rId7"/>
    <p:sldId id="269" r:id="rId8"/>
    <p:sldId id="260" r:id="rId9"/>
    <p:sldId id="257" r:id="rId10"/>
    <p:sldId id="261" r:id="rId11"/>
    <p:sldId id="262" r:id="rId12"/>
    <p:sldId id="263" r:id="rId13"/>
    <p:sldId id="270" r:id="rId14"/>
    <p:sldId id="26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-82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EC3ABB0F-E1B6-4AB5-8F45-7A42E0A162F7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A34B3A38-CE24-4CF3-AEA3-65D7138F1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986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BB0F-E1B6-4AB5-8F45-7A42E0A162F7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3A38-CE24-4CF3-AEA3-65D7138F1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978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C3ABB0F-E1B6-4AB5-8F45-7A42E0A162F7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34B3A38-CE24-4CF3-AEA3-65D7138F1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540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C3ABB0F-E1B6-4AB5-8F45-7A42E0A162F7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34B3A38-CE24-4CF3-AEA3-65D7138F1C0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1868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C3ABB0F-E1B6-4AB5-8F45-7A42E0A162F7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34B3A38-CE24-4CF3-AEA3-65D7138F1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90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BB0F-E1B6-4AB5-8F45-7A42E0A162F7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3A38-CE24-4CF3-AEA3-65D7138F1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99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BB0F-E1B6-4AB5-8F45-7A42E0A162F7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3A38-CE24-4CF3-AEA3-65D7138F1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745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BB0F-E1B6-4AB5-8F45-7A42E0A162F7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3A38-CE24-4CF3-AEA3-65D7138F1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047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C3ABB0F-E1B6-4AB5-8F45-7A42E0A162F7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34B3A38-CE24-4CF3-AEA3-65D7138F1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887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BB0F-E1B6-4AB5-8F45-7A42E0A162F7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3A38-CE24-4CF3-AEA3-65D7138F1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159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C3ABB0F-E1B6-4AB5-8F45-7A42E0A162F7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34B3A38-CE24-4CF3-AEA3-65D7138F1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524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BB0F-E1B6-4AB5-8F45-7A42E0A162F7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3A38-CE24-4CF3-AEA3-65D7138F1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049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BB0F-E1B6-4AB5-8F45-7A42E0A162F7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3A38-CE24-4CF3-AEA3-65D7138F1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485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BB0F-E1B6-4AB5-8F45-7A42E0A162F7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3A38-CE24-4CF3-AEA3-65D7138F1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567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BB0F-E1B6-4AB5-8F45-7A42E0A162F7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3A38-CE24-4CF3-AEA3-65D7138F1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914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BB0F-E1B6-4AB5-8F45-7A42E0A162F7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3A38-CE24-4CF3-AEA3-65D7138F1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102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BB0F-E1B6-4AB5-8F45-7A42E0A162F7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3A38-CE24-4CF3-AEA3-65D7138F1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716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ABB0F-E1B6-4AB5-8F45-7A42E0A162F7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B3A38-CE24-4CF3-AEA3-65D7138F1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852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8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567544"/>
            <a:ext cx="9448800" cy="3121562"/>
          </a:xfr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Хулиганство несовершеннолетних.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Каковы последствия?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3465" y="4689105"/>
            <a:ext cx="9448800" cy="6858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076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2147" y="322181"/>
            <a:ext cx="8610600" cy="1293028"/>
          </a:xfrm>
        </p:spPr>
        <p:txBody>
          <a:bodyPr/>
          <a:lstStyle/>
          <a:p>
            <a:r>
              <a:rPr lang="ru-RU" dirty="0" smtClean="0"/>
              <a:t>Вандализм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844" y="1364052"/>
            <a:ext cx="5748454" cy="4024125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/>
              <a:t>Статья 214. </a:t>
            </a:r>
            <a:r>
              <a:rPr lang="ru-RU" dirty="0" smtClean="0"/>
              <a:t>УК РФ</a:t>
            </a:r>
          </a:p>
          <a:p>
            <a:pPr algn="just"/>
            <a:r>
              <a:rPr lang="ru-RU" dirty="0"/>
              <a:t>Вандализм, то есть осквернение зданий или иных сооружений, порча имущества на общественном транспорте или в иных общественных местах, -</a:t>
            </a:r>
          </a:p>
          <a:p>
            <a:pPr algn="just"/>
            <a:r>
              <a:rPr lang="ru-RU" dirty="0"/>
              <a:t>наказывается штрафом </a:t>
            </a:r>
            <a:r>
              <a:rPr lang="ru-RU" dirty="0">
                <a:solidFill>
                  <a:srgbClr val="7030A0"/>
                </a:solidFill>
              </a:rPr>
              <a:t>в размере до </a:t>
            </a:r>
            <a:r>
              <a:rPr lang="ru-RU" dirty="0" smtClean="0">
                <a:solidFill>
                  <a:srgbClr val="7030A0"/>
                </a:solidFill>
              </a:rPr>
              <a:t>40.000 рублей </a:t>
            </a:r>
            <a:r>
              <a:rPr lang="ru-RU" dirty="0"/>
              <a:t>или в размере заработной платы или иного дохода осужденного за период </a:t>
            </a:r>
            <a:r>
              <a:rPr lang="ru-RU" dirty="0">
                <a:solidFill>
                  <a:srgbClr val="7030A0"/>
                </a:solidFill>
              </a:rPr>
              <a:t>до </a:t>
            </a:r>
            <a:r>
              <a:rPr lang="ru-RU" dirty="0" smtClean="0">
                <a:solidFill>
                  <a:srgbClr val="7030A0"/>
                </a:solidFill>
              </a:rPr>
              <a:t>3 </a:t>
            </a:r>
            <a:r>
              <a:rPr lang="ru-RU" dirty="0">
                <a:solidFill>
                  <a:srgbClr val="7030A0"/>
                </a:solidFill>
              </a:rPr>
              <a:t>месяцев</a:t>
            </a:r>
            <a:r>
              <a:rPr lang="ru-RU" dirty="0"/>
              <a:t>, либо обязательными работами на срок до </a:t>
            </a:r>
            <a:r>
              <a:rPr lang="ru-RU" dirty="0" smtClean="0"/>
              <a:t>360 часов</a:t>
            </a:r>
            <a:r>
              <a:rPr lang="ru-RU" dirty="0"/>
              <a:t>, либо исправительными работами на срок </a:t>
            </a:r>
            <a:r>
              <a:rPr lang="ru-RU" dirty="0">
                <a:solidFill>
                  <a:srgbClr val="7030A0"/>
                </a:solidFill>
              </a:rPr>
              <a:t>до </a:t>
            </a:r>
            <a:r>
              <a:rPr lang="ru-RU" dirty="0" smtClean="0">
                <a:solidFill>
                  <a:srgbClr val="7030A0"/>
                </a:solidFill>
              </a:rPr>
              <a:t>1 </a:t>
            </a:r>
            <a:r>
              <a:rPr lang="ru-RU" dirty="0">
                <a:solidFill>
                  <a:srgbClr val="7030A0"/>
                </a:solidFill>
              </a:rPr>
              <a:t>года</a:t>
            </a:r>
            <a:r>
              <a:rPr lang="ru-RU" dirty="0"/>
              <a:t>, либо арестом на срок </a:t>
            </a:r>
            <a:r>
              <a:rPr lang="ru-RU" dirty="0">
                <a:solidFill>
                  <a:srgbClr val="7030A0"/>
                </a:solidFill>
              </a:rPr>
              <a:t>до </a:t>
            </a:r>
            <a:r>
              <a:rPr lang="ru-RU" dirty="0" smtClean="0">
                <a:solidFill>
                  <a:srgbClr val="7030A0"/>
                </a:solidFill>
              </a:rPr>
              <a:t>3 </a:t>
            </a:r>
            <a:r>
              <a:rPr lang="ru-RU" dirty="0">
                <a:solidFill>
                  <a:srgbClr val="7030A0"/>
                </a:solidFill>
              </a:rPr>
              <a:t>месяцев.</a:t>
            </a:r>
          </a:p>
          <a:p>
            <a:pPr algn="r"/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0244" y="1615209"/>
            <a:ext cx="5620215" cy="42151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539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неправомерное завладение автомобилем или иным транспортным средством без цели хищения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2" y="2017186"/>
            <a:ext cx="4934415" cy="377656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Статья </a:t>
            </a:r>
            <a:r>
              <a:rPr lang="ru-RU" dirty="0" smtClean="0"/>
              <a:t>166 УК РФ</a:t>
            </a:r>
            <a:endParaRPr lang="ru-RU" dirty="0"/>
          </a:p>
          <a:p>
            <a:pPr algn="just"/>
            <a:r>
              <a:rPr lang="ru-RU" dirty="0" smtClean="0"/>
              <a:t>Неправомерное </a:t>
            </a:r>
            <a:r>
              <a:rPr lang="ru-RU" dirty="0"/>
              <a:t>завладение автомобилем или иным транспортным средством без цели хищения (угон) </a:t>
            </a:r>
            <a:r>
              <a:rPr lang="ru-RU" dirty="0" smtClean="0"/>
              <a:t>- наказывается </a:t>
            </a:r>
            <a:r>
              <a:rPr lang="ru-RU" dirty="0"/>
              <a:t>штрафом в размере </a:t>
            </a:r>
            <a:r>
              <a:rPr lang="ru-RU" dirty="0">
                <a:solidFill>
                  <a:srgbClr val="7030A0"/>
                </a:solidFill>
              </a:rPr>
              <a:t>до </a:t>
            </a:r>
            <a:r>
              <a:rPr lang="ru-RU" dirty="0" smtClean="0">
                <a:solidFill>
                  <a:srgbClr val="7030A0"/>
                </a:solidFill>
              </a:rPr>
              <a:t>120.000 тысяч </a:t>
            </a:r>
            <a:r>
              <a:rPr lang="ru-RU" dirty="0">
                <a:solidFill>
                  <a:srgbClr val="7030A0"/>
                </a:solidFill>
              </a:rPr>
              <a:t>рублей </a:t>
            </a:r>
            <a:r>
              <a:rPr lang="ru-RU" dirty="0"/>
              <a:t>или в размере заработной платы или иного дохода осужденного за период </a:t>
            </a:r>
            <a:r>
              <a:rPr lang="ru-RU" dirty="0">
                <a:solidFill>
                  <a:srgbClr val="7030A0"/>
                </a:solidFill>
              </a:rPr>
              <a:t>до </a:t>
            </a:r>
            <a:r>
              <a:rPr lang="ru-RU" dirty="0" smtClean="0">
                <a:solidFill>
                  <a:srgbClr val="7030A0"/>
                </a:solidFill>
              </a:rPr>
              <a:t>1 года</a:t>
            </a:r>
            <a:r>
              <a:rPr lang="ru-RU" dirty="0"/>
              <a:t>, либо ограничением свободы на срок до </a:t>
            </a:r>
            <a:r>
              <a:rPr lang="ru-RU" dirty="0" smtClean="0"/>
              <a:t>3 </a:t>
            </a:r>
            <a:r>
              <a:rPr lang="ru-RU" dirty="0"/>
              <a:t>лет, либо принудительными работами на срок </a:t>
            </a:r>
            <a:r>
              <a:rPr lang="ru-RU" dirty="0">
                <a:solidFill>
                  <a:srgbClr val="7030A0"/>
                </a:solidFill>
              </a:rPr>
              <a:t>до </a:t>
            </a:r>
            <a:r>
              <a:rPr lang="ru-RU" dirty="0" smtClean="0">
                <a:solidFill>
                  <a:srgbClr val="7030A0"/>
                </a:solidFill>
              </a:rPr>
              <a:t>5 </a:t>
            </a:r>
            <a:r>
              <a:rPr lang="ru-RU" dirty="0">
                <a:solidFill>
                  <a:srgbClr val="7030A0"/>
                </a:solidFill>
              </a:rPr>
              <a:t>лет</a:t>
            </a:r>
            <a:r>
              <a:rPr lang="ru-RU" dirty="0"/>
              <a:t>, либо арестом на срок </a:t>
            </a:r>
            <a:r>
              <a:rPr lang="ru-RU" dirty="0">
                <a:solidFill>
                  <a:srgbClr val="7030A0"/>
                </a:solidFill>
              </a:rPr>
              <a:t>до </a:t>
            </a:r>
            <a:r>
              <a:rPr lang="ru-RU" dirty="0" smtClean="0">
                <a:solidFill>
                  <a:srgbClr val="7030A0"/>
                </a:solidFill>
              </a:rPr>
              <a:t>6 </a:t>
            </a:r>
            <a:r>
              <a:rPr lang="ru-RU" dirty="0">
                <a:solidFill>
                  <a:srgbClr val="7030A0"/>
                </a:solidFill>
              </a:rPr>
              <a:t>месяцев</a:t>
            </a:r>
            <a:r>
              <a:rPr lang="ru-RU" dirty="0"/>
              <a:t>, либо лишением свободы на срок </a:t>
            </a:r>
            <a:r>
              <a:rPr lang="ru-RU" dirty="0">
                <a:solidFill>
                  <a:srgbClr val="7030A0"/>
                </a:solidFill>
              </a:rPr>
              <a:t>до </a:t>
            </a:r>
            <a:r>
              <a:rPr lang="ru-RU" dirty="0" smtClean="0">
                <a:solidFill>
                  <a:srgbClr val="7030A0"/>
                </a:solidFill>
              </a:rPr>
              <a:t>5 </a:t>
            </a:r>
            <a:r>
              <a:rPr lang="ru-RU" dirty="0">
                <a:solidFill>
                  <a:srgbClr val="7030A0"/>
                </a:solidFill>
              </a:rPr>
              <a:t>лет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9515" y="2194559"/>
            <a:ext cx="6538511" cy="3421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Умножение 4"/>
          <p:cNvSpPr/>
          <p:nvPr/>
        </p:nvSpPr>
        <p:spPr>
          <a:xfrm>
            <a:off x="4795025" y="2017186"/>
            <a:ext cx="7683190" cy="35460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11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3639" y="775524"/>
            <a:ext cx="8610600" cy="1293028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«От теории – к практике»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Какие правовые или моральные нормы нарушены в этих ситуациях</a:t>
            </a:r>
            <a:r>
              <a:rPr lang="ru-RU" dirty="0" smtClean="0"/>
              <a:t>?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класс вбегают мальчишки:</a:t>
            </a:r>
          </a:p>
          <a:p>
            <a:pPr marL="0" indent="0">
              <a:buNone/>
            </a:pPr>
            <a:r>
              <a:rPr lang="ru-RU" dirty="0"/>
              <a:t>– А «Зенит» выиграл, но никто не знает!</a:t>
            </a:r>
          </a:p>
          <a:p>
            <a:pPr marL="0" indent="0">
              <a:buNone/>
            </a:pPr>
            <a:r>
              <a:rPr lang="ru-RU" dirty="0"/>
              <a:t>– Давай на стене напишем, чтоб завтра утром все увидели!</a:t>
            </a:r>
          </a:p>
          <a:p>
            <a:pPr marL="0" indent="0">
              <a:buNone/>
            </a:pPr>
            <a:r>
              <a:rPr lang="ru-RU" dirty="0"/>
              <a:t>– Клево, вот люди порадуются!</a:t>
            </a:r>
          </a:p>
          <a:p>
            <a:pPr marL="0" indent="0">
              <a:buNone/>
            </a:pPr>
            <a:r>
              <a:rPr lang="ru-RU" dirty="0"/>
              <a:t>– Давай на стене </a:t>
            </a:r>
            <a:r>
              <a:rPr lang="ru-RU" dirty="0" smtClean="0"/>
              <a:t> школы  краской, </a:t>
            </a:r>
            <a:r>
              <a:rPr lang="ru-RU" dirty="0"/>
              <a:t>чтоб лучше видно было!</a:t>
            </a:r>
          </a:p>
          <a:p>
            <a:endParaRPr lang="ru-RU" dirty="0" smtClean="0"/>
          </a:p>
          <a:p>
            <a:r>
              <a:rPr lang="ru-RU" dirty="0" smtClean="0"/>
              <a:t>(правильный ответ: ВАНДАЛИЗМ)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830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1015" y="1438508"/>
            <a:ext cx="10915185" cy="4780178"/>
          </a:xfrm>
        </p:spPr>
        <p:txBody>
          <a:bodyPr/>
          <a:lstStyle/>
          <a:p>
            <a:r>
              <a:rPr lang="ru-RU" dirty="0" smtClean="0"/>
              <a:t>Мальчик </a:t>
            </a:r>
            <a:r>
              <a:rPr lang="ru-RU" dirty="0"/>
              <a:t>решил отметить день </a:t>
            </a:r>
            <a:r>
              <a:rPr lang="ru-RU" dirty="0" smtClean="0"/>
              <a:t>рождение в парке. </a:t>
            </a:r>
            <a:r>
              <a:rPr lang="ru-RU" dirty="0"/>
              <a:t>Празднование проходило очень весело. Все отдыхали. Через час </a:t>
            </a:r>
            <a:r>
              <a:rPr lang="ru-RU" dirty="0" smtClean="0"/>
              <a:t>ребята решили </a:t>
            </a:r>
            <a:r>
              <a:rPr lang="ru-RU" dirty="0"/>
              <a:t>для лучшего проведения времени выпить пиво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smtClean="0"/>
              <a:t>(</a:t>
            </a:r>
            <a:r>
              <a:rPr lang="ru-RU" dirty="0"/>
              <a:t>правильный ответ: влечет наложение административного </a:t>
            </a:r>
            <a:r>
              <a:rPr lang="ru-RU" dirty="0" smtClean="0"/>
              <a:t>штрафа)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143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6888" y="719768"/>
            <a:ext cx="8610600" cy="129302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Мораль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7030A0"/>
                </a:solidFill>
              </a:rPr>
              <a:t>Никогда </a:t>
            </a:r>
            <a:r>
              <a:rPr lang="ru-RU" dirty="0">
                <a:solidFill>
                  <a:srgbClr val="7030A0"/>
                </a:solidFill>
              </a:rPr>
              <a:t>не забывайте о том, что в жизни всегда есть возможность выбора между «плохим» и «хорошим».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7030A0"/>
                </a:solidFill>
              </a:rPr>
              <a:t>Сделайте правильный выбор. Тогда точно не будет стыдно вам за свои поступки, действия, слова.</a:t>
            </a:r>
          </a:p>
        </p:txBody>
      </p:sp>
    </p:spTree>
    <p:extLst>
      <p:ext uri="{BB962C8B-B14F-4D97-AF65-F5344CB8AC3E}">
        <p14:creationId xmlns:p14="http://schemas.microsoft.com/office/powerpoint/2010/main" val="22156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8146" y="0"/>
            <a:ext cx="854183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519854" y="3429000"/>
            <a:ext cx="74309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!!!</a:t>
            </a:r>
          </a:p>
          <a:p>
            <a:pPr algn="ctr"/>
            <a:r>
              <a:rPr lang="ru-RU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Запомни</a:t>
            </a:r>
            <a:endParaRPr lang="ru-RU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738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0" tmFilter="0, 0; .2, .5; .8, .5; 1, 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25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0" tmFilter="0, 0; .2, .5; .8, .5; 1, 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250" autoRev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3516" y="1248467"/>
            <a:ext cx="46281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Хулиганство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41706" y="832969"/>
            <a:ext cx="70074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Мелкое хулиганство</a:t>
            </a:r>
            <a:endParaRPr lang="ru-RU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341756" y="2252546"/>
            <a:ext cx="11151" cy="93670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5420" y="2475571"/>
            <a:ext cx="481626" cy="84064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271521" y="3082842"/>
            <a:ext cx="21627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УК РФ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012725" y="3131751"/>
            <a:ext cx="3147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КоАП РФ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907" y="3888881"/>
            <a:ext cx="5011990" cy="2809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520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мелкое хулиганство?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>
                <a:solidFill>
                  <a:srgbClr val="7030A0"/>
                </a:solidFill>
              </a:rPr>
              <a:t>Мелкое </a:t>
            </a:r>
            <a:r>
              <a:rPr lang="ru-RU" dirty="0" smtClean="0">
                <a:solidFill>
                  <a:srgbClr val="7030A0"/>
                </a:solidFill>
              </a:rPr>
              <a:t>хулиганство </a:t>
            </a:r>
            <a:r>
              <a:rPr lang="ru-RU" dirty="0" smtClean="0"/>
              <a:t>- нарушение </a:t>
            </a:r>
            <a:r>
              <a:rPr lang="ru-RU" dirty="0"/>
              <a:t>общественного порядка, выражающее явное неуважение к обществу, сопровождающееся нецензурной бранью в общественных местах, оскорбительным приставанием к гражданам, а равно уничтожением или повреждением чужого </a:t>
            </a:r>
            <a:r>
              <a:rPr lang="ru-RU" dirty="0" smtClean="0"/>
              <a:t>имущества.</a:t>
            </a:r>
          </a:p>
          <a:p>
            <a:pPr marL="0" indent="0" algn="r">
              <a:buNone/>
            </a:pPr>
            <a:r>
              <a:rPr lang="ru-RU" dirty="0" smtClean="0">
                <a:solidFill>
                  <a:srgbClr val="7030A0"/>
                </a:solidFill>
              </a:rPr>
              <a:t>Ст. 20.1 Кодекса Российской Федерации об административных правонарушениях</a:t>
            </a:r>
            <a:endParaRPr lang="ru-RU" dirty="0">
              <a:solidFill>
                <a:srgbClr val="7030A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15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Нецензурная брань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85677" y="1761893"/>
            <a:ext cx="6701883" cy="4973443"/>
          </a:xfrm>
        </p:spPr>
        <p:txBody>
          <a:bodyPr/>
          <a:lstStyle/>
          <a:p>
            <a:pPr algn="just"/>
            <a:r>
              <a:rPr lang="ru-RU" dirty="0" smtClean="0"/>
              <a:t>- </a:t>
            </a:r>
            <a:r>
              <a:rPr lang="ru-RU" dirty="0"/>
              <a:t>это уже не просто ряд неприличных и непристойных слов, а слов осуждающих, резко порицающих и обидных, с помощью которых человека пытаются унизить, обидеть, показать его половую принадлежность, социальный статус и т.п.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2239"/>
            <a:ext cx="5392949" cy="4851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2928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1283" y="194358"/>
            <a:ext cx="9998034" cy="1293028"/>
          </a:xfrm>
        </p:spPr>
        <p:txBody>
          <a:bodyPr/>
          <a:lstStyle/>
          <a:p>
            <a:pPr algn="ctr"/>
            <a:r>
              <a:rPr lang="ru-RU" dirty="0" smtClean="0"/>
              <a:t>Курение в общественных местах</a:t>
            </a:r>
            <a:endParaRPr lang="ru-RU" dirty="0"/>
          </a:p>
        </p:txBody>
      </p:sp>
      <p:pic>
        <p:nvPicPr>
          <p:cNvPr id="1026" name="Picture 2" descr="http://gov.cap.ru/UserFiles/news/201604/14/zahl-der-jungen-raucher-nimmt-ab-verbote-und-hohe-tabaksteuer-zeigen-wirkung-immer-weniger-jugendliche-qualmen1_image_630_420f_w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55" y="1487386"/>
            <a:ext cx="7162711" cy="40243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Прямоугольник 5"/>
          <p:cNvSpPr/>
          <p:nvPr/>
        </p:nvSpPr>
        <p:spPr>
          <a:xfrm>
            <a:off x="6800602" y="1000496"/>
            <a:ext cx="519347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latin typeface="Arial" panose="020B0604020202020204" pitchFamily="34" charset="0"/>
            </a:endParaRPr>
          </a:p>
          <a:p>
            <a:pPr algn="just"/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</a:rPr>
              <a:t>Статья 6.24. 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КоАП РФ</a:t>
            </a:r>
          </a:p>
          <a:p>
            <a:pPr algn="just"/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Нарушение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</a:rPr>
              <a:t>установленного федеральным законом запрета курения табака на отдельных территориях, в помещениях и на 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объектах</a:t>
            </a:r>
          </a:p>
          <a:p>
            <a:pPr algn="just"/>
            <a:r>
              <a:rPr lang="ru-RU" b="1" dirty="0">
                <a:latin typeface="Arial" panose="020B0604020202020204" pitchFamily="34" charset="0"/>
              </a:rPr>
              <a:t>1. Нарушение </a:t>
            </a:r>
            <a:r>
              <a:rPr lang="ru-RU" b="1" dirty="0" smtClean="0">
                <a:latin typeface="Arial" panose="020B0604020202020204" pitchFamily="34" charset="0"/>
              </a:rPr>
              <a:t>запрета </a:t>
            </a:r>
            <a:r>
              <a:rPr lang="ru-RU" b="1" dirty="0">
                <a:latin typeface="Arial" panose="020B0604020202020204" pitchFamily="34" charset="0"/>
              </a:rPr>
              <a:t>курения табака на отдельных территориях, в помещениях и на </a:t>
            </a:r>
            <a:r>
              <a:rPr lang="ru-RU" b="1" dirty="0" smtClean="0">
                <a:latin typeface="Arial" panose="020B0604020202020204" pitchFamily="34" charset="0"/>
              </a:rPr>
              <a:t>объектах - влечет </a:t>
            </a:r>
            <a:r>
              <a:rPr lang="ru-RU" b="1" dirty="0">
                <a:latin typeface="Arial" panose="020B0604020202020204" pitchFamily="34" charset="0"/>
              </a:rPr>
              <a:t>наложение административного штрафа на граждан в размере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</a:rPr>
              <a:t>от 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500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</a:rPr>
              <a:t>до 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1500 рублей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</a:rPr>
              <a:t>.</a:t>
            </a:r>
          </a:p>
          <a:p>
            <a:pPr algn="just"/>
            <a:r>
              <a:rPr lang="ru-RU" b="1" dirty="0">
                <a:latin typeface="Arial" panose="020B0604020202020204" pitchFamily="34" charset="0"/>
              </a:rPr>
              <a:t>2. Нарушение установленного федеральным законом запрета курения табака на детских площадках -</a:t>
            </a:r>
          </a:p>
          <a:p>
            <a:pPr algn="just"/>
            <a:r>
              <a:rPr lang="ru-RU" b="1" dirty="0">
                <a:latin typeface="Arial" panose="020B0604020202020204" pitchFamily="34" charset="0"/>
              </a:rPr>
              <a:t>влечет наложение административного штрафа на граждан в размере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</a:rPr>
              <a:t>от 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2000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</a:rPr>
              <a:t>до 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3000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</a:rPr>
              <a:t>тысяч рублей.</a:t>
            </a:r>
          </a:p>
        </p:txBody>
      </p:sp>
    </p:spTree>
    <p:extLst>
      <p:ext uri="{BB962C8B-B14F-4D97-AF65-F5344CB8AC3E}">
        <p14:creationId xmlns:p14="http://schemas.microsoft.com/office/powerpoint/2010/main" val="384630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Модные девайсы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966" y="1851102"/>
            <a:ext cx="11506200" cy="4735573"/>
          </a:xfrm>
        </p:spPr>
        <p:txBody>
          <a:bodyPr/>
          <a:lstStyle/>
          <a:p>
            <a:pPr algn="just"/>
            <a:r>
              <a:rPr lang="ru-RU" dirty="0"/>
              <a:t>вред электронной сигареты без никотина ничем не уступает негативному воздействию обычных сигарет на организм активных и пассивных курильщиков.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4578" y="2709746"/>
            <a:ext cx="4569544" cy="3761456"/>
          </a:xfrm>
          <a:prstGeom prst="rect">
            <a:avLst/>
          </a:prstGeom>
        </p:spPr>
      </p:pic>
      <p:sp>
        <p:nvSpPr>
          <p:cNvPr id="5" name="Умножение 4"/>
          <p:cNvSpPr/>
          <p:nvPr/>
        </p:nvSpPr>
        <p:spPr>
          <a:xfrm>
            <a:off x="5898066" y="2995849"/>
            <a:ext cx="6266985" cy="318924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62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978" y="828242"/>
            <a:ext cx="10640291" cy="10598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Нахождение в состоянии алкогольного опьянения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978" y="1944544"/>
            <a:ext cx="6438900" cy="40243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6702878" y="2057401"/>
            <a:ext cx="548912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Статья 20.22. Нахождение в состоянии опьянения </a:t>
            </a:r>
            <a:r>
              <a:rPr lang="ru-RU" dirty="0" smtClean="0">
                <a:solidFill>
                  <a:srgbClr val="7030A0"/>
                </a:solidFill>
              </a:rPr>
              <a:t>несовершеннолетних в возрасте до 16 лет, либо потребление </a:t>
            </a:r>
            <a:r>
              <a:rPr lang="ru-RU" dirty="0">
                <a:solidFill>
                  <a:srgbClr val="7030A0"/>
                </a:solidFill>
              </a:rPr>
              <a:t>(распитие) ими алкогольной и спиртосодержащей продукции либо потребление ими наркотических средств или психотропных веществ, новых потенциально опасных </a:t>
            </a:r>
            <a:r>
              <a:rPr lang="ru-RU" dirty="0" err="1">
                <a:solidFill>
                  <a:srgbClr val="7030A0"/>
                </a:solidFill>
              </a:rPr>
              <a:t>психоактивных</a:t>
            </a:r>
            <a:r>
              <a:rPr lang="ru-RU" dirty="0">
                <a:solidFill>
                  <a:srgbClr val="7030A0"/>
                </a:solidFill>
              </a:rPr>
              <a:t> веществ или </a:t>
            </a:r>
            <a:r>
              <a:rPr lang="ru-RU" dirty="0" smtClean="0">
                <a:solidFill>
                  <a:srgbClr val="7030A0"/>
                </a:solidFill>
              </a:rPr>
              <a:t>одурманивающих </a:t>
            </a:r>
            <a:r>
              <a:rPr lang="ru-RU" dirty="0">
                <a:solidFill>
                  <a:srgbClr val="7030A0"/>
                </a:solidFill>
              </a:rPr>
              <a:t>веществ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02878" y="4453246"/>
            <a:ext cx="53231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 влечет </a:t>
            </a:r>
            <a:r>
              <a:rPr lang="ru-RU" dirty="0"/>
              <a:t>наложение </a:t>
            </a:r>
            <a:r>
              <a:rPr lang="ru-RU" dirty="0">
                <a:solidFill>
                  <a:srgbClr val="7030A0"/>
                </a:solidFill>
              </a:rPr>
              <a:t>административного штрафа </a:t>
            </a:r>
            <a:r>
              <a:rPr lang="ru-RU" dirty="0"/>
              <a:t>на родителей или иных законных представителей несовершеннолетних в размере </a:t>
            </a:r>
            <a:r>
              <a:rPr lang="ru-RU" dirty="0">
                <a:solidFill>
                  <a:srgbClr val="7030A0"/>
                </a:solidFill>
              </a:rPr>
              <a:t>от </a:t>
            </a:r>
            <a:r>
              <a:rPr lang="ru-RU" dirty="0" smtClean="0">
                <a:solidFill>
                  <a:srgbClr val="7030A0"/>
                </a:solidFill>
              </a:rPr>
              <a:t>1500 до 2000 </a:t>
            </a:r>
            <a:r>
              <a:rPr lang="ru-RU" dirty="0">
                <a:solidFill>
                  <a:srgbClr val="7030A0"/>
                </a:solidFill>
              </a:rPr>
              <a:t>тысяч рублей.</a:t>
            </a:r>
          </a:p>
        </p:txBody>
      </p:sp>
    </p:spTree>
    <p:extLst>
      <p:ext uri="{BB962C8B-B14F-4D97-AF65-F5344CB8AC3E}">
        <p14:creationId xmlns:p14="http://schemas.microsoft.com/office/powerpoint/2010/main" val="140414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хулиганство?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solidFill>
                  <a:srgbClr val="7030A0"/>
                </a:solidFill>
              </a:rPr>
              <a:t>ХУЛИГАНСТВО</a:t>
            </a:r>
            <a:r>
              <a:rPr lang="ru-RU" dirty="0" smtClean="0"/>
              <a:t> - </a:t>
            </a:r>
            <a:r>
              <a:rPr lang="ru-RU" dirty="0"/>
              <a:t> </a:t>
            </a:r>
            <a:r>
              <a:rPr lang="ru-RU" dirty="0" smtClean="0"/>
              <a:t>грубое </a:t>
            </a:r>
            <a:r>
              <a:rPr lang="ru-RU" dirty="0"/>
              <a:t>нарушение общественного порядка, выражающее явное неуважение к обществу, которое совершено с применением оружия или предметов, используемых в качестве оружия, либо по мотивам политической, идеологической, расовой, национальной или религиозной ненависти или вражды либо по мотивам ненависти или вражды в отношении какой-либо социальной группы.</a:t>
            </a:r>
          </a:p>
          <a:p>
            <a:pPr marL="0" indent="0" algn="r">
              <a:buNone/>
            </a:pPr>
            <a:r>
              <a:rPr lang="ru-RU" dirty="0" smtClean="0">
                <a:solidFill>
                  <a:srgbClr val="7030A0"/>
                </a:solidFill>
              </a:rPr>
              <a:t>Ст. 213 Уголовного кодекса Российской Федерации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68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280</TotalTime>
  <Words>644</Words>
  <Application>Microsoft Office PowerPoint</Application>
  <PresentationFormat>Произвольный</PresentationFormat>
  <Paragraphs>51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След самолета</vt:lpstr>
      <vt:lpstr>Хулиганство несовершеннолетних.  Каковы последствия?</vt:lpstr>
      <vt:lpstr>Презентация PowerPoint</vt:lpstr>
      <vt:lpstr>Презентация PowerPoint</vt:lpstr>
      <vt:lpstr>Что такое мелкое хулиганство?</vt:lpstr>
      <vt:lpstr>Нецензурная брань </vt:lpstr>
      <vt:lpstr>Курение в общественных местах</vt:lpstr>
      <vt:lpstr>Модные девайсы</vt:lpstr>
      <vt:lpstr>Нахождение в состоянии алкогольного опьянения</vt:lpstr>
      <vt:lpstr>Что такое хулиганство?</vt:lpstr>
      <vt:lpstr>Вандализм</vt:lpstr>
      <vt:lpstr>неправомерное завладение автомобилем или иным транспортным средством без цели хищения </vt:lpstr>
      <vt:lpstr>«От теории – к практике»</vt:lpstr>
      <vt:lpstr>Презентация PowerPoint</vt:lpstr>
      <vt:lpstr>Мораль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Хулиганство несовершеннолетних.  Каковы последствия?</dc:title>
  <dc:creator>Пользователь Windows</dc:creator>
  <cp:lastModifiedBy>HP</cp:lastModifiedBy>
  <cp:revision>17</cp:revision>
  <dcterms:created xsi:type="dcterms:W3CDTF">2018-09-14T05:42:00Z</dcterms:created>
  <dcterms:modified xsi:type="dcterms:W3CDTF">2018-09-17T07:30:26Z</dcterms:modified>
</cp:coreProperties>
</file>