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</p:sldMasterIdLst>
  <p:sldIdLst>
    <p:sldId id="256" r:id="rId2"/>
    <p:sldId id="261" r:id="rId3"/>
    <p:sldId id="257" r:id="rId4"/>
    <p:sldId id="269" r:id="rId5"/>
    <p:sldId id="268" r:id="rId6"/>
    <p:sldId id="258" r:id="rId7"/>
    <p:sldId id="270" r:id="rId8"/>
    <p:sldId id="271" r:id="rId9"/>
    <p:sldId id="260" r:id="rId10"/>
    <p:sldId id="272" r:id="rId11"/>
    <p:sldId id="273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72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72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72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72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00F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2C1957C-2A7F-4AB0-BCD2-C2337020D55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5F178-411D-4DDD-8C67-A1E6CE41A5F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B983D-20B1-429D-87F2-75243B41369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1CF1DC-CB59-421F-8C45-70C9C0A9281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0D1C67-EC60-49A1-9724-023816AA848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2E0033-1002-44EC-B562-EBAB10162D2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E213DF-18B4-4217-94D0-3F5354CF91F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8A7DB-26A7-49EE-9E2B-3E682FB58EB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68CAEB-C5F4-4608-AD5D-DCC6ABCB3BC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759936-5A2E-44B2-A3A7-5CB602BAC20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C885B-3F7C-4749-A2D3-549AFBEDF18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AFAB438-9DD8-4318-9110-D89C6DABEA3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15888"/>
            <a:ext cx="7988300" cy="2119312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b="1" i="1" dirty="0" smtClean="0">
                <a:solidFill>
                  <a:srgbClr val="FFC000"/>
                </a:solidFill>
                <a:latin typeface="AngsanaUPC" pitchFamily="18" charset="-34"/>
              </a:rPr>
              <a:t>Уголовная, административная  и гражданско–правовая ответственность несовершеннолетних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941888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altLang="ru-RU" sz="2800" b="1" i="1" smtClean="0"/>
          </a:p>
          <a:p>
            <a:pPr eaLnBrk="1" hangingPunct="1">
              <a:lnSpc>
                <a:spcPct val="80000"/>
              </a:lnSpc>
              <a:defRPr/>
            </a:pPr>
            <a:endParaRPr lang="ru-RU" altLang="ru-RU" sz="2800" b="1" i="1" smtClean="0"/>
          </a:p>
        </p:txBody>
      </p:sp>
      <p:pic>
        <p:nvPicPr>
          <p:cNvPr id="3076" name="Picture 4" descr="16499_200602221100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997200"/>
            <a:ext cx="487997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188" y="1844675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ru-RU" u="sng" dirty="0" smtClean="0">
                <a:effectLst/>
              </a:rPr>
              <a:t>предупреждение;</a:t>
            </a:r>
            <a:endParaRPr lang="ru-RU" dirty="0" smtClean="0">
              <a:effectLst/>
            </a:endParaRPr>
          </a:p>
          <a:p>
            <a:pPr>
              <a:defRPr/>
            </a:pPr>
            <a:r>
              <a:rPr lang="ru-RU" u="sng" dirty="0" smtClean="0">
                <a:effectLst/>
              </a:rPr>
              <a:t>административный штраф.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4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400" dirty="0" smtClean="0"/>
              <a:t>Правонарушения несовершеннолетних, не достигших возраста 16 лет, влекут наложение административного штрафа на их родителей или иных законных представителей.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400" u="sng" dirty="0" smtClean="0">
              <a:effectLst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b="1" dirty="0" smtClean="0">
                <a:effectLst/>
              </a:rPr>
              <a:t> </a:t>
            </a:r>
            <a:endParaRPr lang="ru-RU" dirty="0" smtClean="0">
              <a:effectLst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362950" cy="15668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 dirty="0" smtClean="0"/>
              <a:t>Виды применяемых к несовершеннолетним административных наказаний: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307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1800" dirty="0">
                <a:solidFill>
                  <a:srgbClr val="0070C0"/>
                </a:solidFill>
                <a:effectLst/>
              </a:rPr>
              <a:t>Гражданско-правовая ответственность носит имущественный характер и выражается в наступлении неблагоприятных имущественных последствий для лица, признанного виновным в гражданском правонарушении.</a:t>
            </a:r>
          </a:p>
          <a:p>
            <a:pPr>
              <a:defRPr/>
            </a:pPr>
            <a:r>
              <a:rPr lang="ru-RU" sz="1800" dirty="0">
                <a:solidFill>
                  <a:srgbClr val="0070C0"/>
                </a:solidFill>
                <a:effectLst/>
              </a:rPr>
              <a:t>  </a:t>
            </a:r>
            <a:endParaRPr lang="ru-RU" sz="1800" dirty="0" smtClean="0">
              <a:solidFill>
                <a:srgbClr val="0070C0"/>
              </a:solidFill>
              <a:effectLst/>
            </a:endParaRPr>
          </a:p>
          <a:p>
            <a:pPr>
              <a:defRPr/>
            </a:pPr>
            <a:r>
              <a:rPr lang="ru-RU" sz="1800" dirty="0" smtClean="0">
                <a:solidFill>
                  <a:srgbClr val="0070C0"/>
                </a:solidFill>
                <a:effectLst/>
              </a:rPr>
              <a:t>Согласно </a:t>
            </a:r>
            <a:r>
              <a:rPr lang="ru-RU" sz="1800" dirty="0">
                <a:solidFill>
                  <a:srgbClr val="0070C0"/>
                </a:solidFill>
                <a:effectLst/>
              </a:rPr>
              <a:t>ст. 1074 Гражданским кодексом РФ несовершеннолетние в возрасте от 14 до 18 лет </a:t>
            </a:r>
            <a:r>
              <a:rPr lang="ru-RU" sz="1800" b="1" dirty="0">
                <a:solidFill>
                  <a:srgbClr val="0070C0"/>
                </a:solidFill>
                <a:effectLst/>
              </a:rPr>
              <a:t>самостоятельно несут ответственность за причиненный вред</a:t>
            </a:r>
            <a:r>
              <a:rPr lang="ru-RU" sz="1800" dirty="0">
                <a:solidFill>
                  <a:srgbClr val="0070C0"/>
                </a:solidFill>
                <a:effectLst/>
              </a:rPr>
              <a:t> на общих основаниях за исключением случаев отсутствия у них доходов или иного имущества, достаточного для возмещения вреда, а также случаев нахождения несовершеннолетних на попечении воспитательных, лечебных учреждений, учреждений социальной защиты населения или других аналогичных учреждений. При наличии таких исключений родители (усыновители), попечители и перечисленные учреждения привлекаются к возмещению вреда полностью или в недостающей части, если не докажут, что вред возник не по их вине, и возмещают вред до достижения </a:t>
            </a:r>
            <a:r>
              <a:rPr lang="ru-RU" sz="1800" dirty="0" err="1">
                <a:solidFill>
                  <a:srgbClr val="0070C0"/>
                </a:solidFill>
                <a:effectLst/>
              </a:rPr>
              <a:t>причинителем</a:t>
            </a:r>
            <a:r>
              <a:rPr lang="ru-RU" sz="1800" dirty="0">
                <a:solidFill>
                  <a:srgbClr val="0070C0"/>
                </a:solidFill>
                <a:effectLst/>
              </a:rPr>
              <a:t> вреда совершеннолетия или появления у него доходов (имущества), достаточных для возмещения </a:t>
            </a:r>
            <a:r>
              <a:rPr lang="ru-RU" sz="1800" dirty="0" smtClean="0">
                <a:solidFill>
                  <a:srgbClr val="0070C0"/>
                </a:solidFill>
                <a:effectLst/>
              </a:rPr>
              <a:t>вреда, </a:t>
            </a:r>
            <a:r>
              <a:rPr lang="ru-RU" sz="1800" dirty="0">
                <a:solidFill>
                  <a:srgbClr val="0070C0"/>
                </a:solidFill>
              </a:rPr>
              <a:t>либо когда он до достижения совершеннолетия приобрел дееспособность</a:t>
            </a:r>
            <a:r>
              <a:rPr lang="ru-RU" sz="1800" dirty="0"/>
              <a:t>.</a:t>
            </a:r>
          </a:p>
          <a:p>
            <a:pPr marL="0" indent="0">
              <a:buNone/>
              <a:defRPr/>
            </a:pPr>
            <a:endParaRPr lang="ru-RU" sz="1800" dirty="0">
              <a:solidFill>
                <a:srgbClr val="0070C0"/>
              </a:solidFill>
              <a:effectLst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56263" cy="1054250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ГРАЖДАНСКО-ПРАВОВАЯ ОТВЕТСТВЕННОСТЬ НЕСОВЕРШЕННОЛЕТНИХ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  <a:defRPr/>
            </a:pPr>
            <a:r>
              <a:rPr lang="ru-RU" altLang="ru-RU" b="1" i="1" dirty="0" smtClean="0"/>
              <a:t>  </a:t>
            </a:r>
            <a:r>
              <a:rPr lang="ru-RU" altLang="ru-RU" b="1" i="1" dirty="0"/>
              <a:t>Спасибо </a:t>
            </a:r>
            <a:r>
              <a:rPr lang="ru-RU" altLang="ru-RU" b="1" i="1" dirty="0" smtClean="0"/>
              <a:t>за внимание</a:t>
            </a:r>
            <a:r>
              <a:rPr lang="ru-RU" altLang="ru-RU" b="1" i="1" dirty="0"/>
              <a:t>!</a:t>
            </a:r>
          </a:p>
          <a:p>
            <a:pPr eaLnBrk="1" hangingPunct="1">
              <a:buNone/>
              <a:defRPr/>
            </a:pPr>
            <a:endParaRPr lang="ru-RU" altLang="ru-RU" b="1" i="1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5654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6000" b="1" i="1" dirty="0" smtClean="0">
                <a:solidFill>
                  <a:srgbClr val="D60093"/>
                </a:solidFill>
              </a:rPr>
              <a:t>Конец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b="1" i="1" smtClean="0"/>
              <a:t> 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8557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2800" smtClean="0">
                <a:effectLst/>
              </a:rPr>
              <a:t/>
            </a:r>
            <a:br>
              <a:rPr lang="ru-RU" altLang="ru-RU" sz="2800" smtClean="0">
                <a:effectLst/>
              </a:rPr>
            </a:br>
            <a:r>
              <a:rPr lang="ru-RU" altLang="ru-RU" sz="2800" b="1" i="1" smtClean="0">
                <a:effectLst/>
              </a:rPr>
              <a:t/>
            </a:r>
            <a:br>
              <a:rPr lang="ru-RU" altLang="ru-RU" sz="2800" b="1" i="1" smtClean="0">
                <a:effectLst/>
              </a:rPr>
            </a:br>
            <a:r>
              <a:rPr lang="ru-RU" altLang="ru-RU" sz="2800" b="1" i="1" smtClean="0">
                <a:effectLst/>
              </a:rPr>
              <a:t/>
            </a:r>
            <a:br>
              <a:rPr lang="ru-RU" altLang="ru-RU" sz="2800" b="1" i="1" smtClean="0">
                <a:effectLst/>
              </a:rPr>
            </a:br>
            <a:r>
              <a:rPr lang="ru-RU" altLang="ru-RU" sz="3200" b="1" i="1" smtClean="0">
                <a:effectLst/>
              </a:rPr>
              <a:t>«Законы нужны не только для того, чтобы устрашать граждан, но и для того, чтобы помогать им». А. Вольтер </a:t>
            </a:r>
            <a:br>
              <a:rPr lang="ru-RU" altLang="ru-RU" sz="3200" b="1" i="1" smtClean="0">
                <a:effectLst/>
              </a:rPr>
            </a:br>
            <a:r>
              <a:rPr lang="ru-RU" altLang="ru-RU" b="1" i="1" smtClean="0">
                <a:effectLst/>
              </a:rPr>
              <a:t/>
            </a:r>
            <a:br>
              <a:rPr lang="ru-RU" altLang="ru-RU" b="1" i="1" smtClean="0">
                <a:effectLst/>
              </a:rPr>
            </a:br>
            <a:endParaRPr lang="ru-RU" altLang="ru-RU" b="1" i="1" smtClean="0"/>
          </a:p>
        </p:txBody>
      </p:sp>
      <p:pic>
        <p:nvPicPr>
          <p:cNvPr id="28676" name="Picture 4" descr="2505_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197100"/>
            <a:ext cx="6337300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284663" y="2133600"/>
            <a:ext cx="4402137" cy="399732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ru-RU" sz="2400" b="1" dirty="0" smtClean="0">
                <a:effectLst/>
              </a:rPr>
              <a:t>Несовершеннолетними признаются лица, которым ко времени совершения преступления исполнилось четырнадцать, но не исполнилось восемнадцати лет.</a:t>
            </a: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endParaRPr lang="ru-RU" altLang="ru-RU" sz="2400" b="1" i="1" dirty="0" smtClean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9986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2800" b="1" i="1" dirty="0" smtClean="0"/>
              <a:t>С 1 января 1997 года введен в действие Уголовный кодекс РФ, в котором есть специальный раздел, посвященный уголовной ответственности несовершеннолетних.</a:t>
            </a:r>
            <a:br>
              <a:rPr lang="ru-RU" altLang="ru-RU" sz="2800" b="1" i="1" dirty="0" smtClean="0"/>
            </a:br>
            <a:endParaRPr lang="ru-RU" altLang="ru-RU" sz="2800" b="1" i="1" dirty="0" smtClean="0"/>
          </a:p>
        </p:txBody>
      </p:sp>
      <p:pic>
        <p:nvPicPr>
          <p:cNvPr id="5124" name="Рисунок 7" descr="http://img1.labirint.ru/books/123189/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133600"/>
            <a:ext cx="3384550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284663" y="2060848"/>
            <a:ext cx="4402137" cy="460824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altLang="ru-RU" sz="1800" b="1" i="1" dirty="0" smtClean="0"/>
              <a:t>Административной ответственности подлежит лицо, достигшее к моменту совершения правонарушения возраста 16 лет (ч.1 ст. 2.3. КоАП РФ).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altLang="ru-RU" sz="1800" b="1" i="1" dirty="0" smtClean="0"/>
              <a:t>Административное наказание применяется в целях предупреждения совершения новых правонарушений в ст. 3.2 КоАП РФ.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altLang="ru-RU" sz="1800" b="1" i="1" dirty="0" smtClean="0"/>
              <a:t>Дела об административных правонарушениях несовершеннолетних рассматриваются комиссиями по делам несовершеннолетних и защите их прав (ч. 1 ст. 23.2 КоАП РФ)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7113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2800" dirty="0" smtClean="0">
                <a:effectLst/>
              </a:rPr>
              <a:t>       </a:t>
            </a:r>
            <a:r>
              <a:rPr lang="ru-RU" altLang="ru-RU" sz="2000" b="1" i="1" dirty="0" smtClean="0"/>
              <a:t>  Административным правонарушением признаётся противоправное, виновное действие (бездействие) физического или юридического лица, за которое установлена административная ответственность (ч. 1 ст. 2.1 КоАП РФ).</a:t>
            </a:r>
            <a:br>
              <a:rPr lang="ru-RU" altLang="ru-RU" sz="2000" b="1" i="1" dirty="0" smtClean="0"/>
            </a:br>
            <a:endParaRPr lang="ru-RU" altLang="ru-RU" sz="2000" b="1" i="1" dirty="0" smtClean="0"/>
          </a:p>
        </p:txBody>
      </p:sp>
      <p:pic>
        <p:nvPicPr>
          <p:cNvPr id="6148" name="Рисунок 8" descr="http://img1.labirint.ru/books/105473/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149475"/>
            <a:ext cx="3529012" cy="428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643438" y="1600200"/>
            <a:ext cx="4043362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altLang="ru-RU" sz="2400" b="1" i="1" smtClean="0"/>
              <a:t>Ст. 20, ч. 2 УК РФ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400" b="1" i="1" smtClean="0"/>
              <a:t>   Уголовной ответственности подлежит  лицо, достигшее ко времени совершения преступления шестнадцатилетнего возраста а за отдельные из них - с 14 лет.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800" smtClean="0">
                <a:effectLst/>
              </a:rPr>
              <a:t>         </a:t>
            </a:r>
            <a:r>
              <a:rPr lang="ru-RU" altLang="ru-RU" sz="2800" b="1" i="1" smtClean="0">
                <a:effectLst/>
              </a:rPr>
              <a:t>Уголовная ответственность</a:t>
            </a:r>
            <a:r>
              <a:rPr lang="ru-RU" altLang="ru-RU" sz="2800" smtClean="0">
                <a:effectLst/>
              </a:rPr>
              <a:t> в России в полном объёме наступает </a:t>
            </a:r>
            <a:r>
              <a:rPr lang="ru-RU" altLang="ru-RU" sz="2800" b="1" i="1" smtClean="0">
                <a:effectLst/>
              </a:rPr>
              <a:t>с 16 лет.</a:t>
            </a:r>
            <a:endParaRPr lang="ru-RU" altLang="ru-RU" sz="2800" b="1" i="1" smtClean="0"/>
          </a:p>
        </p:txBody>
      </p:sp>
      <p:pic>
        <p:nvPicPr>
          <p:cNvPr id="25605" name="Picture 5" descr="249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1773238"/>
            <a:ext cx="3983038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643438" y="1916113"/>
            <a:ext cx="4043362" cy="475297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Проступок – </a:t>
            </a:r>
            <a:r>
              <a:rPr lang="ru-RU" altLang="ru-RU" sz="2000" b="1" i="1" dirty="0" smtClean="0">
                <a:effectLst/>
                <a:latin typeface="Times New Roman" pitchFamily="18" charset="0"/>
                <a:cs typeface="Times New Roman" pitchFamily="18" charset="0"/>
              </a:rPr>
              <a:t>это нарушение общепризнанных правил поведения; вызывающее поведение.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000" b="1" i="1" dirty="0" smtClean="0">
                <a:effectLst/>
                <a:latin typeface="Times New Roman" pitchFamily="18" charset="0"/>
                <a:cs typeface="Times New Roman" pitchFamily="18" charset="0"/>
              </a:rPr>
              <a:t>Правонарушение – это нарушение закона, за него наступает административная ответственность.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Преступлением признается виновно совершенное общественно опасное деяние, запрещенное Уголовным Кодексом под угрозой наказания.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altLang="ru-RU" sz="2400" b="1" i="1" dirty="0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23590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altLang="ru-RU" sz="2400" b="1" i="1" dirty="0" smtClean="0">
                <a:effectLst/>
              </a:rPr>
              <a:t>Несовершеннолетними согласно ст. 87 УК РФ признаются лица, которым ко времени совершения преступления исполнилось 14, но не исполнилось 18 лет.</a:t>
            </a:r>
            <a:br>
              <a:rPr lang="ru-RU" altLang="ru-RU" sz="2400" b="1" i="1" dirty="0" smtClean="0">
                <a:effectLst/>
              </a:rPr>
            </a:br>
            <a:endParaRPr lang="ru-RU" altLang="ru-RU" sz="2400" b="1" i="1" dirty="0" smtClean="0"/>
          </a:p>
        </p:txBody>
      </p:sp>
      <p:pic>
        <p:nvPicPr>
          <p:cNvPr id="8196" name="Рисунок 4" descr="http://go1.imgsmail.ru/imgpreview?key=http%3A//18.mvd.ru/upload/site22/document%5Fimages/7234b4809263fa52ae2f439b4fe3b51e-800x600.jpg&amp;mb=imgdb_preview_20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2420938"/>
            <a:ext cx="436880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745505" cy="468052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altLang="ru-RU" sz="1400" b="1" i="1" dirty="0" smtClean="0"/>
              <a:t>убийство (ст. 105 УК РФ),</a:t>
            </a:r>
          </a:p>
          <a:p>
            <a:pPr>
              <a:defRPr/>
            </a:pPr>
            <a:r>
              <a:rPr lang="ru-RU" altLang="ru-RU" sz="1400" b="1" i="1" dirty="0" smtClean="0"/>
              <a:t>умышленное причинение тяжкого вреда здоровью (ст. 111 УК</a:t>
            </a:r>
            <a:r>
              <a:rPr lang="ru-RU" altLang="ru-RU" sz="1400" b="1" i="1" dirty="0" smtClean="0"/>
              <a:t>)</a:t>
            </a:r>
          </a:p>
          <a:p>
            <a:pPr>
              <a:defRPr/>
            </a:pPr>
            <a:r>
              <a:rPr lang="ru-RU" altLang="ru-RU" sz="1400" b="1" i="1" dirty="0"/>
              <a:t>умышленное причинение </a:t>
            </a:r>
            <a:r>
              <a:rPr lang="ru-RU" altLang="ru-RU" sz="1400" b="1" i="1" dirty="0" smtClean="0"/>
              <a:t>средней тяжести </a:t>
            </a:r>
            <a:r>
              <a:rPr lang="ru-RU" altLang="ru-RU" sz="1400" b="1" i="1" dirty="0"/>
              <a:t>вреда </a:t>
            </a:r>
            <a:r>
              <a:rPr lang="ru-RU" altLang="ru-RU" sz="1400" b="1" i="1" dirty="0" smtClean="0"/>
              <a:t>здоровью (ст. 112 УК)</a:t>
            </a:r>
            <a:endParaRPr lang="ru-RU" altLang="ru-RU" sz="1400" b="1" i="1" dirty="0" smtClean="0"/>
          </a:p>
          <a:p>
            <a:pPr>
              <a:defRPr/>
            </a:pPr>
            <a:r>
              <a:rPr lang="ru-RU" altLang="ru-RU" sz="1400" b="1" i="1" dirty="0" smtClean="0"/>
              <a:t>похищение человека (ст. 126 УК РФ),</a:t>
            </a:r>
          </a:p>
          <a:p>
            <a:pPr>
              <a:defRPr/>
            </a:pPr>
            <a:r>
              <a:rPr lang="ru-RU" altLang="ru-RU" sz="1400" b="1" i="1" dirty="0" smtClean="0"/>
              <a:t>изнасилование (ст. 131 УК РФ</a:t>
            </a:r>
            <a:r>
              <a:rPr lang="ru-RU" altLang="ru-RU" sz="1400" b="1" i="1" dirty="0" smtClean="0"/>
              <a:t>),</a:t>
            </a:r>
          </a:p>
          <a:p>
            <a:pPr>
              <a:defRPr/>
            </a:pPr>
            <a:r>
              <a:rPr lang="ru-RU" sz="1400" b="1" i="1" dirty="0"/>
              <a:t>насильственные действия сексуального </a:t>
            </a:r>
            <a:r>
              <a:rPr lang="ru-RU" sz="1400" b="1" i="1" dirty="0" smtClean="0"/>
              <a:t>характера (ст. 132 УК)</a:t>
            </a:r>
            <a:endParaRPr lang="ru-RU" altLang="ru-RU" sz="1400" b="1" i="1" dirty="0" smtClean="0"/>
          </a:p>
          <a:p>
            <a:pPr>
              <a:defRPr/>
            </a:pPr>
            <a:r>
              <a:rPr lang="ru-RU" altLang="ru-RU" sz="1400" b="1" i="1" dirty="0" smtClean="0"/>
              <a:t>кража (ст. 158 УК РФ</a:t>
            </a:r>
            <a:r>
              <a:rPr lang="ru-RU" altLang="ru-RU" sz="1400" b="1" i="1" dirty="0" smtClean="0"/>
              <a:t>),</a:t>
            </a:r>
          </a:p>
          <a:p>
            <a:pPr>
              <a:defRPr/>
            </a:pPr>
            <a:r>
              <a:rPr lang="ru-RU" altLang="ru-RU" sz="1400" b="1" i="1" dirty="0" smtClean="0"/>
              <a:t>грабёж (ст. 161 УК РФ),</a:t>
            </a:r>
          </a:p>
          <a:p>
            <a:pPr>
              <a:defRPr/>
            </a:pPr>
            <a:r>
              <a:rPr lang="ru-RU" altLang="ru-RU" sz="1400" b="1" i="1" dirty="0" smtClean="0"/>
              <a:t>разбой (ст. 162 УК РФ),</a:t>
            </a:r>
          </a:p>
          <a:p>
            <a:pPr>
              <a:defRPr/>
            </a:pPr>
            <a:r>
              <a:rPr lang="ru-RU" altLang="ru-RU" sz="1400" b="1" i="1" dirty="0" smtClean="0"/>
              <a:t>вымогательство (ст. 163 УК РФ),</a:t>
            </a:r>
          </a:p>
          <a:p>
            <a:pPr>
              <a:defRPr/>
            </a:pPr>
            <a:r>
              <a:rPr lang="ru-RU" altLang="ru-RU" sz="1400" b="1" i="1" dirty="0" smtClean="0"/>
              <a:t>неправомерное завладение автомобилем или иным транспортным средством без цели хищения (ст. 166 УК РФ),</a:t>
            </a:r>
          </a:p>
          <a:p>
            <a:pPr>
              <a:defRPr/>
            </a:pPr>
            <a:r>
              <a:rPr lang="ru-RU" altLang="ru-RU" sz="1400" b="1" i="1" dirty="0" smtClean="0"/>
              <a:t>умышленное уничтожение или повреждение имущества при отягчающих обстоятельствах (ст. 167 ч.2 УК РФ),</a:t>
            </a:r>
          </a:p>
          <a:p>
            <a:pPr>
              <a:defRPr/>
            </a:pPr>
            <a:r>
              <a:rPr lang="ru-RU" altLang="ru-RU" sz="1400" b="1" i="1" dirty="0" smtClean="0"/>
              <a:t>Террористический акт </a:t>
            </a:r>
            <a:r>
              <a:rPr lang="ru-RU" altLang="ru-RU" sz="1400" b="1" i="1" dirty="0" smtClean="0"/>
              <a:t>(ст. 205 УК РФ),</a:t>
            </a:r>
          </a:p>
          <a:p>
            <a:pPr>
              <a:defRPr/>
            </a:pPr>
            <a:r>
              <a:rPr lang="ru-RU" altLang="ru-RU" sz="1400" b="1" i="1" dirty="0" smtClean="0"/>
              <a:t>захват заложника (ст. 206 УК РФ),</a:t>
            </a:r>
          </a:p>
          <a:p>
            <a:pPr>
              <a:defRPr/>
            </a:pPr>
            <a:r>
              <a:rPr lang="ru-RU" altLang="ru-RU" sz="1400" b="1" i="1" dirty="0" smtClean="0"/>
              <a:t>заведомо ложное сообщение об акте терроризма (</a:t>
            </a:r>
            <a:r>
              <a:rPr lang="ru-RU" altLang="ru-RU" sz="1400" b="1" i="1" dirty="0" smtClean="0"/>
              <a:t>ст. 207 </a:t>
            </a:r>
            <a:r>
              <a:rPr lang="ru-RU" altLang="ru-RU" sz="1400" b="1" i="1" dirty="0" smtClean="0"/>
              <a:t>УК РФ),</a:t>
            </a:r>
          </a:p>
          <a:p>
            <a:pPr>
              <a:defRPr/>
            </a:pPr>
            <a:r>
              <a:rPr lang="ru-RU" altLang="ru-RU" sz="1400" b="1" i="1" dirty="0" smtClean="0"/>
              <a:t>хулиганство при отягчающих обстоятельствах (ст</a:t>
            </a:r>
            <a:r>
              <a:rPr lang="ru-RU" altLang="ru-RU" sz="1400" b="1" i="1" dirty="0" smtClean="0"/>
              <a:t>. 213 ч. 2,3 </a:t>
            </a:r>
            <a:r>
              <a:rPr lang="ru-RU" altLang="ru-RU" sz="1400" b="1" i="1" dirty="0" smtClean="0"/>
              <a:t>УК РФ),</a:t>
            </a:r>
          </a:p>
          <a:p>
            <a:pPr>
              <a:defRPr/>
            </a:pPr>
            <a:r>
              <a:rPr lang="ru-RU" altLang="ru-RU" sz="1400" b="1" i="1" dirty="0" smtClean="0"/>
              <a:t>вандализм (ст</a:t>
            </a:r>
            <a:r>
              <a:rPr lang="ru-RU" altLang="ru-RU" sz="1400" b="1" i="1" dirty="0" smtClean="0"/>
              <a:t>. 214 </a:t>
            </a:r>
            <a:r>
              <a:rPr lang="ru-RU" altLang="ru-RU" sz="1400" b="1" i="1" dirty="0" smtClean="0"/>
              <a:t>УК РФ),</a:t>
            </a:r>
          </a:p>
          <a:p>
            <a:pPr>
              <a:defRPr/>
            </a:pPr>
            <a:r>
              <a:rPr lang="ru-RU" altLang="ru-RU" sz="1400" b="1" i="1" dirty="0" smtClean="0"/>
              <a:t>хищение, либо вымогательство оружия, боеприпасов, взрывчатых веществ и взрывных устройств (ст.226 УК РФ),</a:t>
            </a:r>
          </a:p>
          <a:p>
            <a:pPr>
              <a:defRPr/>
            </a:pPr>
            <a:r>
              <a:rPr lang="ru-RU" altLang="ru-RU" sz="1400" b="1" i="1" dirty="0" smtClean="0"/>
              <a:t>хищение, либо вымогательство наркотических средств или психотропных веществ (ст.229 УК РФ),</a:t>
            </a:r>
          </a:p>
          <a:p>
            <a:pPr>
              <a:defRPr/>
            </a:pPr>
            <a:r>
              <a:rPr lang="ru-RU" altLang="ru-RU" sz="1400" b="1" i="1" dirty="0" smtClean="0"/>
              <a:t>приведение в негодность транспортных средств или путей сообщения (ст.267 УК РФ).</a:t>
            </a:r>
          </a:p>
          <a:p>
            <a:pPr>
              <a:defRPr/>
            </a:pPr>
            <a:endParaRPr lang="ru-RU" altLang="ru-RU" b="1" i="1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sz="2800" b="1" i="1" smtClean="0"/>
              <a:t>Лица, достигшие ко времени совершения преступления 14-летнего возраста, подлежат уголовной ответственности за:</a:t>
            </a:r>
            <a:br>
              <a:rPr lang="ru-RU" altLang="ru-RU" sz="2800" b="1" i="1" smtClean="0"/>
            </a:br>
            <a:endParaRPr lang="ru-RU" altLang="ru-RU" sz="2800" b="1" i="1" smtClean="0"/>
          </a:p>
        </p:txBody>
      </p:sp>
      <p:pic>
        <p:nvPicPr>
          <p:cNvPr id="9220" name="Рисунок 3" descr="http://go2.imgsmail.ru/imgpreview?key=http%3A//img.nr2.ru/pict/arts1/r19/dop1/10/11/15.jpg&amp;mb=imgdb_preview_1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426" y="1445569"/>
            <a:ext cx="220027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ru-RU" altLang="ru-RU" sz="2800" b="1" i="1" smtClean="0"/>
              <a:t>а) предупреждение;</a:t>
            </a:r>
          </a:p>
          <a:p>
            <a:pPr>
              <a:defRPr/>
            </a:pPr>
            <a:r>
              <a:rPr lang="ru-RU" altLang="ru-RU" sz="2800" b="1" i="1" smtClean="0"/>
              <a:t>б) передача под надзор родителей или лиц, их заменяющих, либо специализированного государственного органа;</a:t>
            </a:r>
          </a:p>
          <a:p>
            <a:pPr>
              <a:defRPr/>
            </a:pPr>
            <a:r>
              <a:rPr lang="ru-RU" altLang="ru-RU" sz="2800" b="1" i="1" smtClean="0"/>
              <a:t>в) возложение обязанности загладить причиненный вред;</a:t>
            </a:r>
          </a:p>
          <a:p>
            <a:pPr>
              <a:defRPr/>
            </a:pPr>
            <a:r>
              <a:rPr lang="ru-RU" altLang="ru-RU" sz="2800" b="1" i="1" smtClean="0"/>
              <a:t>г) ограничение досуга и установление особых требований к поведению несовершеннолетнего.        </a:t>
            </a:r>
          </a:p>
          <a:p>
            <a:pPr>
              <a:defRPr/>
            </a:pPr>
            <a:endParaRPr lang="ru-RU" altLang="ru-RU" b="1" i="1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sz="3200" b="1" i="1" dirty="0" smtClean="0"/>
              <a:t>Применение принудительных мер воспитательного воздействия (статья 90 УК РФ):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675"/>
            <a:ext cx="8229600" cy="4286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altLang="ru-RU" sz="2400" b="1" i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800" b="1" i="1" dirty="0" smtClean="0">
                <a:effectLst/>
              </a:rPr>
              <a:t>а) Штраф;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800" b="1" i="1" dirty="0" smtClean="0">
                <a:effectLst/>
              </a:rPr>
              <a:t>б) Лишение права заниматься определенной деятельностью;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800" b="1" i="1" dirty="0" smtClean="0">
                <a:effectLst/>
              </a:rPr>
              <a:t>в) Обязательные работы;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800" b="1" i="1" dirty="0" smtClean="0">
                <a:effectLst/>
              </a:rPr>
              <a:t>г) Исправительные работы;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800" b="1" i="1" dirty="0" smtClean="0">
                <a:effectLst/>
              </a:rPr>
              <a:t>д) </a:t>
            </a:r>
            <a:r>
              <a:rPr lang="ru-RU" altLang="ru-RU" sz="2800" b="1" i="1" dirty="0" smtClean="0">
                <a:effectLst/>
              </a:rPr>
              <a:t>Ограничение свободы;</a:t>
            </a:r>
            <a:endParaRPr lang="ru-RU" altLang="ru-RU" sz="2800" b="1" i="1" dirty="0" smtClean="0"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altLang="ru-RU" sz="2800" b="1" i="1" dirty="0" smtClean="0">
                <a:effectLst/>
              </a:rPr>
              <a:t>е) Лишение свободы на определенный срок.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229600" cy="11525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3200" b="1" i="1" dirty="0" smtClean="0"/>
              <a:t>УК РФ предусмотрены следующие виды наказаний, назначаемые несовершеннолетним:</a:t>
            </a:r>
            <a:br>
              <a:rPr lang="ru-RU" altLang="ru-RU" sz="3200" b="1" i="1" dirty="0" smtClean="0"/>
            </a:br>
            <a:endParaRPr lang="ru-RU" altLang="ru-RU" sz="32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60</TotalTime>
  <Words>579</Words>
  <Application>Microsoft Office PowerPoint</Application>
  <PresentationFormat>Экран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Твердый переплет</vt:lpstr>
      <vt:lpstr>Уголовная, административная  и гражданско–правовая ответственность несовершеннолетних</vt:lpstr>
      <vt:lpstr>   «Законы нужны не только для того, чтобы устрашать граждан, но и для того, чтобы помогать им». А. Вольтер   </vt:lpstr>
      <vt:lpstr>С 1 января 1997 года введен в действие Уголовный кодекс РФ, в котором есть специальный раздел, посвященный уголовной ответственности несовершеннолетних. </vt:lpstr>
      <vt:lpstr>         Административным правонарушением признаётся противоправное, виновное действие (бездействие) физического или юридического лица, за которое установлена административная ответственность (ч. 1 ст. 2.1 КоАП РФ). </vt:lpstr>
      <vt:lpstr>         Уголовная ответственность в России в полном объёме наступает с 16 лет.</vt:lpstr>
      <vt:lpstr>Несовершеннолетними согласно ст. 87 УК РФ признаются лица, которым ко времени совершения преступления исполнилось 14, но не исполнилось 18 лет. </vt:lpstr>
      <vt:lpstr>Лица, достигшие ко времени совершения преступления 14-летнего возраста, подлежат уголовной ответственности за: </vt:lpstr>
      <vt:lpstr>Применение принудительных мер воспитательного воздействия (статья 90 УК РФ):</vt:lpstr>
      <vt:lpstr>УК РФ предусмотрены следующие виды наказаний, назначаемые несовершеннолетним: </vt:lpstr>
      <vt:lpstr>Виды применяемых к несовершеннолетним административных наказаний:</vt:lpstr>
      <vt:lpstr>ГРАЖДАНСКО-ПРАВОВАЯ ОТВЕТСТВЕННОСТЬ НЕСОВЕРШЕННОЛЕТНИХ</vt:lpstr>
      <vt:lpstr>Конец презентации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Уголовная и административная ответственность несовершеннолетних</dc:title>
  <dc:creator>Gavrilina</dc:creator>
  <cp:lastModifiedBy>User</cp:lastModifiedBy>
  <cp:revision>14</cp:revision>
  <dcterms:modified xsi:type="dcterms:W3CDTF">2020-05-13T11:02:12Z</dcterms:modified>
</cp:coreProperties>
</file>